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7" r:id="rId1"/>
  </p:sldMasterIdLst>
  <p:notesMasterIdLst>
    <p:notesMasterId r:id="rId13"/>
  </p:notesMasterIdLst>
  <p:handoutMasterIdLst>
    <p:handoutMasterId r:id="rId14"/>
  </p:handoutMasterIdLst>
  <p:sldIdLst>
    <p:sldId id="379" r:id="rId2"/>
    <p:sldId id="380" r:id="rId3"/>
    <p:sldId id="387" r:id="rId4"/>
    <p:sldId id="388" r:id="rId5"/>
    <p:sldId id="392" r:id="rId6"/>
    <p:sldId id="389" r:id="rId7"/>
    <p:sldId id="390" r:id="rId8"/>
    <p:sldId id="391" r:id="rId9"/>
    <p:sldId id="395" r:id="rId10"/>
    <p:sldId id="394" r:id="rId11"/>
    <p:sldId id="393" r:id="rId12"/>
  </p:sldIdLst>
  <p:sldSz cx="9144000" cy="6858000" type="screen4x3"/>
  <p:notesSz cx="7099300" cy="10234613"/>
  <p:custDataLst>
    <p:tags r:id="rId15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710">
          <p15:clr>
            <a:srgbClr val="A4A3A4"/>
          </p15:clr>
        </p15:guide>
        <p15:guide id="3" orient="horz" pos="1117">
          <p15:clr>
            <a:srgbClr val="A4A3A4"/>
          </p15:clr>
        </p15:guide>
        <p15:guide id="4" orient="horz" pos="829">
          <p15:clr>
            <a:srgbClr val="A4A3A4"/>
          </p15:clr>
        </p15:guide>
        <p15:guide id="5" orient="horz" pos="3634">
          <p15:clr>
            <a:srgbClr val="A4A3A4"/>
          </p15:clr>
        </p15:guide>
        <p15:guide id="6" orient="horz" pos="3815">
          <p15:clr>
            <a:srgbClr val="A4A3A4"/>
          </p15:clr>
        </p15:guide>
        <p15:guide id="7" orient="horz" pos="4124">
          <p15:clr>
            <a:srgbClr val="A4A3A4"/>
          </p15:clr>
        </p15:guide>
        <p15:guide id="8" orient="horz" pos="3999">
          <p15:clr>
            <a:srgbClr val="A4A3A4"/>
          </p15:clr>
        </p15:guide>
        <p15:guide id="9" pos="2922">
          <p15:clr>
            <a:srgbClr val="A4A3A4"/>
          </p15:clr>
        </p15:guide>
        <p15:guide id="10" pos="201">
          <p15:clr>
            <a:srgbClr val="A4A3A4"/>
          </p15:clr>
        </p15:guide>
        <p15:guide id="11" pos="5556">
          <p15:clr>
            <a:srgbClr val="A4A3A4"/>
          </p15:clr>
        </p15:guide>
        <p15:guide id="12" pos="2838">
          <p15:clr>
            <a:srgbClr val="A4A3A4"/>
          </p15:clr>
        </p15:guide>
        <p15:guide id="13" pos="1560">
          <p15:clr>
            <a:srgbClr val="A4A3A4"/>
          </p15:clr>
        </p15:guide>
        <p15:guide id="14" pos="1470">
          <p15:clr>
            <a:srgbClr val="A4A3A4"/>
          </p15:clr>
        </p15:guide>
        <p15:guide id="15" pos="4197">
          <p15:clr>
            <a:srgbClr val="A4A3A4"/>
          </p15:clr>
        </p15:guide>
        <p15:guide id="16" pos="4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66666"/>
    <a:srgbClr val="368F9A"/>
    <a:srgbClr val="427BAB"/>
    <a:srgbClr val="64B9E4"/>
    <a:srgbClr val="9F4C97"/>
    <a:srgbClr val="EDA95A"/>
    <a:srgbClr val="FDD167"/>
    <a:srgbClr val="3C729E"/>
    <a:srgbClr val="BAB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6" autoAdjust="0"/>
    <p:restoredTop sz="96343" autoAdjust="0"/>
  </p:normalViewPr>
  <p:slideViewPr>
    <p:cSldViewPr snapToGrid="0" snapToObjects="1" showGuides="1">
      <p:cViewPr varScale="1">
        <p:scale>
          <a:sx n="163" d="100"/>
          <a:sy n="163" d="100"/>
        </p:scale>
        <p:origin x="2184" y="176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-5484" y="-12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tags" Target="tags/tag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18.01.17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56240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18.01.17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51873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18.01.17</a:t>
            </a:fld>
            <a:endParaRPr lang="de-DE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94200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slideMaster" Target="../slideMasters/slideMaster1.xml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Franklin Gothic Book" panose="020B05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916800" y="6360225"/>
            <a:ext cx="2157750" cy="365125"/>
          </a:xfrm>
        </p:spPr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0673" y="6298469"/>
            <a:ext cx="1803327" cy="480887"/>
          </a:xfrm>
          <a:prstGeom prst="rect">
            <a:avLst/>
          </a:prstGeom>
        </p:spPr>
      </p:pic>
      <p:pic>
        <p:nvPicPr>
          <p:cNvPr id="8" name="Grafik 7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00761"/>
            <a:ext cx="9144259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PPT_Logo_INF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748478" y="328591"/>
            <a:ext cx="1727950" cy="539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7779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1767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4366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1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 smtClean="0"/>
              <a:t>TITELMASTERFORMAT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8815FEB-4FD7-4068-86A3-764BD8FB9BD8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61EDEAC-252C-4188-B9E3-CED9B38824C8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84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smtClean="0"/>
              <a:t>TITELMASTERFORMAT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859200" y="6440412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1B5F043-C5C9-4543-B156-099DED57FF0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1200" y="6403560"/>
            <a:ext cx="1704150" cy="454440"/>
          </a:xfrm>
          <a:prstGeom prst="rect">
            <a:avLst/>
          </a:prstGeom>
        </p:spPr>
      </p:pic>
      <p:pic>
        <p:nvPicPr>
          <p:cNvPr id="9" name="Grafik 8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44096"/>
            <a:ext cx="9144259" cy="359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8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1507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Symbol" panose="05050102010706020507" pitchFamily="18" charset="2"/>
              <a:buChar char="-"/>
              <a:defRPr sz="2000">
                <a:latin typeface="Franklin Gothic Book" panose="020B0503020102020204" pitchFamily="34" charset="0"/>
              </a:defRPr>
            </a:lvl1pPr>
            <a:lvl2pPr>
              <a:buClr>
                <a:schemeClr val="accent4"/>
              </a:buCl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E259-8F50-4C72-BA97-131791B27F72}" type="datetime1">
              <a:rPr lang="de-DE" smtClean="0"/>
              <a:pPr/>
              <a:t>18.01.17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A1891-FA8C-463D-A9E1-6E97ED9952C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893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7958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EFE7-5BFF-4DC6-9696-CA676B3B289D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9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77EA-42BD-4445-BD8C-A3B9FA9CB3EB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113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8465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03061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D274-D94F-4ED6-A484-7A37576B4C41}" type="datetime1">
              <a:rPr lang="de-DE" smtClean="0"/>
              <a:pPr/>
              <a:t>18.01.17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3" y="6413055"/>
            <a:ext cx="2389407" cy="3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58" r:id="rId12"/>
    <p:sldLayoutId id="2147483760" r:id="rId13"/>
    <p:sldLayoutId id="2147483761" r:id="rId14"/>
    <p:sldLayoutId id="2147483766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C000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3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6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3" name="Rectangle 37"/>
          <p:cNvSpPr>
            <a:spLocks noGrp="1"/>
          </p:cNvSpPr>
          <p:nvPr>
            <p:ph type="ctrTitle"/>
          </p:nvPr>
        </p:nvSpPr>
        <p:spPr>
          <a:xfrm>
            <a:off x="300875" y="1942771"/>
            <a:ext cx="8763000" cy="258532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4000" dirty="0" smtClean="0">
                <a:solidFill>
                  <a:schemeClr val="tx1"/>
                </a:solidFill>
              </a:rPr>
              <a:t>IoT-</a:t>
            </a:r>
            <a:r>
              <a:rPr lang="de-DE" sz="4000" dirty="0" err="1" smtClean="0">
                <a:solidFill>
                  <a:schemeClr val="tx1"/>
                </a:solidFill>
              </a:rPr>
              <a:t>Hackathon</a:t>
            </a:r>
            <a:r>
              <a:rPr lang="de-DE" sz="4000" dirty="0" smtClean="0">
                <a:solidFill>
                  <a:schemeClr val="tx1"/>
                </a:solidFill>
              </a:rPr>
              <a:t> 2017</a:t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4000" dirty="0" smtClean="0">
                <a:solidFill>
                  <a:schemeClr val="tx1"/>
                </a:solidFill>
              </a:rPr>
              <a:t/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3200" dirty="0" smtClean="0">
                <a:solidFill>
                  <a:schemeClr val="tx1"/>
                </a:solidFill>
              </a:rPr>
              <a:t>Team </a:t>
            </a:r>
            <a:r>
              <a:rPr lang="de-DE" sz="3200" dirty="0" err="1" smtClean="0">
                <a:solidFill>
                  <a:schemeClr val="tx1"/>
                </a:solidFill>
              </a:rPr>
              <a:t>Beacon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4374" name="Rectangle 38"/>
          <p:cNvSpPr>
            <a:spLocks noGrp="1"/>
          </p:cNvSpPr>
          <p:nvPr>
            <p:ph type="subTitle" idx="1"/>
          </p:nvPr>
        </p:nvSpPr>
        <p:spPr>
          <a:xfrm>
            <a:off x="304800" y="5412320"/>
            <a:ext cx="8496300" cy="33239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de-DE" dirty="0" err="1" smtClean="0"/>
              <a:t>Lecture„IoT</a:t>
            </a:r>
            <a:r>
              <a:rPr lang="de-DE" dirty="0" smtClean="0"/>
              <a:t>“, 18.01.2017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7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yourself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20" y="1127980"/>
            <a:ext cx="4367406" cy="49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75" y="737597"/>
            <a:ext cx="4295230" cy="532408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431692" y="4196863"/>
            <a:ext cx="836247" cy="62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 rot="21422253">
            <a:off x="3509108" y="2157041"/>
            <a:ext cx="2758831" cy="43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 smtClean="0">
                <a:latin typeface="Comic Sans MS" charset="0"/>
                <a:ea typeface="Comic Sans MS" charset="0"/>
                <a:cs typeface="Comic Sans MS" charset="0"/>
              </a:rPr>
              <a:t>Thanks</a:t>
            </a:r>
            <a:r>
              <a:rPr lang="de-DE" sz="5400" dirty="0">
                <a:latin typeface="Comic Sans MS" charset="0"/>
                <a:ea typeface="Comic Sans MS" charset="0"/>
                <a:cs typeface="Comic Sans MS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138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9" y="454024"/>
            <a:ext cx="7994769" cy="5230533"/>
          </a:xfrm>
        </p:spPr>
      </p:pic>
    </p:spTree>
    <p:extLst>
      <p:ext uri="{BB962C8B-B14F-4D97-AF65-F5344CB8AC3E}">
        <p14:creationId xmlns:p14="http://schemas.microsoft.com/office/powerpoint/2010/main" val="18920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goal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 smtClean="0"/>
              <a:t>Design a </a:t>
            </a:r>
            <a:r>
              <a:rPr lang="de-DE" sz="2400" dirty="0" err="1" smtClean="0"/>
              <a:t>service</a:t>
            </a:r>
            <a:r>
              <a:rPr lang="de-DE" sz="2400" dirty="0" smtClean="0"/>
              <a:t> </a:t>
            </a:r>
            <a:r>
              <a:rPr lang="de-DE" sz="2400" dirty="0" err="1" smtClean="0"/>
              <a:t>utilizing</a:t>
            </a:r>
            <a:r>
              <a:rPr lang="de-DE" sz="2400" dirty="0" smtClean="0"/>
              <a:t> </a:t>
            </a:r>
            <a:r>
              <a:rPr lang="de-DE" sz="2400" dirty="0" err="1" smtClean="0"/>
              <a:t>beacon</a:t>
            </a:r>
            <a:r>
              <a:rPr lang="de-DE" sz="2400" dirty="0" smtClean="0"/>
              <a:t> </a:t>
            </a:r>
            <a:r>
              <a:rPr lang="de-DE" sz="2400" dirty="0" err="1" smtClean="0"/>
              <a:t>technology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a </a:t>
            </a:r>
            <a:r>
              <a:rPr lang="de-DE" sz="2400" dirty="0" err="1" smtClean="0"/>
              <a:t>value</a:t>
            </a:r>
            <a:r>
              <a:rPr lang="de-DE" sz="2400" dirty="0" smtClean="0"/>
              <a:t> </a:t>
            </a:r>
            <a:r>
              <a:rPr lang="de-DE" sz="2400" dirty="0" err="1" smtClean="0"/>
              <a:t>proposition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students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lecturers</a:t>
            </a:r>
            <a:r>
              <a:rPr lang="de-DE" sz="2400" dirty="0" smtClean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50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Service 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47360" cy="4351338"/>
          </a:xfrm>
        </p:spPr>
        <p:txBody>
          <a:bodyPr/>
          <a:lstStyle/>
          <a:p>
            <a:r>
              <a:rPr lang="de-DE" sz="2400" dirty="0" smtClean="0"/>
              <a:t>Sensor </a:t>
            </a:r>
            <a:r>
              <a:rPr lang="de-DE" sz="2400" dirty="0" err="1" smtClean="0"/>
              <a:t>network</a:t>
            </a:r>
            <a:r>
              <a:rPr lang="de-DE" sz="2400" dirty="0"/>
              <a:t> </a:t>
            </a:r>
            <a:r>
              <a:rPr lang="de-DE" sz="2400" dirty="0" err="1" smtClean="0"/>
              <a:t>as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an IoT-</a:t>
            </a:r>
            <a:r>
              <a:rPr lang="de-DE" sz="2400" dirty="0" err="1" smtClean="0"/>
              <a:t>Architecture</a:t>
            </a:r>
            <a:endParaRPr lang="de-DE" sz="2400" dirty="0" smtClean="0"/>
          </a:p>
          <a:p>
            <a:r>
              <a:rPr lang="de-DE" sz="2400" dirty="0" err="1" smtClean="0"/>
              <a:t>Measure</a:t>
            </a:r>
            <a:r>
              <a:rPr lang="de-DE" sz="2400" dirty="0" smtClean="0"/>
              <a:t> </a:t>
            </a:r>
            <a:r>
              <a:rPr lang="de-DE" sz="2400" dirty="0" err="1" smtClean="0"/>
              <a:t>climate</a:t>
            </a:r>
            <a:r>
              <a:rPr lang="de-DE" sz="2400" dirty="0" smtClean="0"/>
              <a:t> </a:t>
            </a:r>
            <a:r>
              <a:rPr lang="de-DE" sz="2400" dirty="0" err="1" smtClean="0"/>
              <a:t>conditions</a:t>
            </a:r>
            <a:r>
              <a:rPr lang="de-DE" sz="2400" dirty="0" smtClean="0"/>
              <a:t> (e.g. </a:t>
            </a:r>
            <a:r>
              <a:rPr lang="de-DE" sz="2400" dirty="0" err="1" smtClean="0"/>
              <a:t>temperature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humidity</a:t>
            </a:r>
            <a:r>
              <a:rPr lang="de-DE" sz="2400" dirty="0" smtClean="0"/>
              <a:t>)</a:t>
            </a:r>
          </a:p>
          <a:p>
            <a:r>
              <a:rPr lang="de-DE" sz="2400" dirty="0" err="1" smtClean="0"/>
              <a:t>Beacon</a:t>
            </a:r>
            <a:r>
              <a:rPr lang="de-DE" sz="2400" dirty="0" smtClean="0"/>
              <a:t> </a:t>
            </a:r>
            <a:r>
              <a:rPr lang="de-DE" sz="2400" dirty="0" err="1" smtClean="0"/>
              <a:t>provides</a:t>
            </a:r>
            <a:r>
              <a:rPr lang="de-DE" sz="2400" dirty="0" smtClean="0"/>
              <a:t> </a:t>
            </a:r>
            <a:r>
              <a:rPr lang="de-DE" sz="2400" dirty="0" err="1" smtClean="0"/>
              <a:t>Eddystone</a:t>
            </a:r>
            <a:r>
              <a:rPr lang="de-DE" sz="2400" dirty="0" smtClean="0"/>
              <a:t> URL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access</a:t>
            </a:r>
            <a:r>
              <a:rPr lang="de-DE" sz="2400" dirty="0" smtClean="0"/>
              <a:t> web UI</a:t>
            </a:r>
          </a:p>
          <a:p>
            <a:endParaRPr lang="de-DE" sz="2400" dirty="0"/>
          </a:p>
          <a:p>
            <a:r>
              <a:rPr lang="de-DE" sz="2400" dirty="0" smtClean="0"/>
              <a:t>Implementation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b="1" dirty="0" smtClean="0"/>
              <a:t>MVP</a:t>
            </a:r>
            <a:r>
              <a:rPr lang="de-DE" sz="2400" dirty="0" smtClean="0"/>
              <a:t> in </a:t>
            </a:r>
            <a:r>
              <a:rPr lang="de-DE" sz="2400" dirty="0" err="1" smtClean="0"/>
              <a:t>room</a:t>
            </a:r>
            <a:r>
              <a:rPr lang="de-DE" sz="2400" dirty="0" smtClean="0"/>
              <a:t> 125</a:t>
            </a:r>
          </a:p>
          <a:p>
            <a:endParaRPr lang="de-DE" sz="2400" i="1" dirty="0"/>
          </a:p>
          <a:p>
            <a:pPr marL="0" indent="0">
              <a:buNone/>
            </a:pPr>
            <a:endParaRPr lang="de-DE" sz="2400" i="1" dirty="0" smtClean="0"/>
          </a:p>
          <a:p>
            <a:pPr marL="0" indent="0">
              <a:buNone/>
            </a:pPr>
            <a:r>
              <a:rPr lang="de-DE" sz="2400" i="1" dirty="0" smtClean="0"/>
              <a:t>„</a:t>
            </a:r>
            <a:r>
              <a:rPr lang="de-DE" sz="2400" i="1" dirty="0" err="1" smtClean="0"/>
              <a:t>Get</a:t>
            </a:r>
            <a:r>
              <a:rPr lang="de-DE" sz="2400" i="1" dirty="0" smtClean="0"/>
              <a:t> an </a:t>
            </a:r>
            <a:r>
              <a:rPr lang="de-DE" sz="2400" i="1" dirty="0" err="1" smtClean="0"/>
              <a:t>app</a:t>
            </a:r>
            <a:r>
              <a:rPr lang="de-DE" sz="2400" i="1" dirty="0" smtClean="0"/>
              <a:t>, </a:t>
            </a:r>
            <a:r>
              <a:rPr lang="de-DE" sz="2400" i="1" dirty="0" err="1" smtClean="0"/>
              <a:t>fetch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the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beacon</a:t>
            </a:r>
            <a:r>
              <a:rPr lang="de-DE" sz="2400" i="1" dirty="0" smtClean="0"/>
              <a:t> URL </a:t>
            </a:r>
            <a:r>
              <a:rPr lang="de-DE" sz="2400" i="1" dirty="0" err="1" smtClean="0"/>
              <a:t>and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access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sensor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data</a:t>
            </a:r>
            <a:r>
              <a:rPr lang="de-DE" sz="2400" i="1" dirty="0" smtClean="0"/>
              <a:t>.“</a:t>
            </a:r>
          </a:p>
          <a:p>
            <a:endParaRPr lang="de-DE" sz="24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Value Proposition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6" b="10621"/>
          <a:stretch/>
        </p:blipFill>
        <p:spPr>
          <a:xfrm>
            <a:off x="480795" y="1605776"/>
            <a:ext cx="8182409" cy="39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19" y="639461"/>
            <a:ext cx="5799438" cy="51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" y="1540855"/>
            <a:ext cx="9144000" cy="49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yourself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8</a:t>
            </a:fld>
            <a:endParaRPr lang="de-DE" dirty="0"/>
          </a:p>
        </p:txBody>
      </p:sp>
      <p:grpSp>
        <p:nvGrpSpPr>
          <p:cNvPr id="14" name="Gruppierung 13"/>
          <p:cNvGrpSpPr/>
          <p:nvPr/>
        </p:nvGrpSpPr>
        <p:grpSpPr>
          <a:xfrm>
            <a:off x="628650" y="2261880"/>
            <a:ext cx="8286153" cy="2950982"/>
            <a:chOff x="451447" y="2285326"/>
            <a:chExt cx="8286153" cy="2950982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47" y="3634155"/>
              <a:ext cx="3600342" cy="1312984"/>
            </a:xfrm>
            <a:prstGeom prst="rect">
              <a:avLst/>
            </a:prstGeom>
          </p:spPr>
        </p:pic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" t="8921" r="-203" b="70111"/>
            <a:stretch/>
          </p:blipFill>
          <p:spPr>
            <a:xfrm>
              <a:off x="4786435" y="3545975"/>
              <a:ext cx="3857625" cy="1438031"/>
            </a:xfrm>
            <a:prstGeom prst="rect">
              <a:avLst/>
            </a:prstGeom>
          </p:spPr>
        </p:pic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47" y="2285326"/>
              <a:ext cx="1973353" cy="1184012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169" y="2492553"/>
              <a:ext cx="1622050" cy="691409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/>
          </p:nvSpPr>
          <p:spPr>
            <a:xfrm>
              <a:off x="7682523" y="4423508"/>
              <a:ext cx="1055077" cy="812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719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yourself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274278" y="4437690"/>
            <a:ext cx="5759969" cy="43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 smtClean="0">
                <a:latin typeface="Comic Sans MS" charset="0"/>
                <a:ea typeface="Comic Sans MS" charset="0"/>
                <a:cs typeface="Comic Sans MS" charset="0"/>
              </a:rPr>
              <a:t>bit.ly</a:t>
            </a:r>
            <a:r>
              <a:rPr lang="de-DE" sz="5400" dirty="0" smtClean="0">
                <a:latin typeface="Comic Sans MS" charset="0"/>
                <a:ea typeface="Comic Sans MS" charset="0"/>
                <a:cs typeface="Comic Sans MS" charset="0"/>
              </a:rPr>
              <a:t>/2jYiL5v</a:t>
            </a:r>
            <a:endParaRPr lang="de-DE" sz="54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2" y="749639"/>
            <a:ext cx="8706338" cy="574547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045" y="1849462"/>
            <a:ext cx="2049585" cy="204958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46" y="2064725"/>
            <a:ext cx="1352061" cy="16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</Words>
  <Application>Microsoft Macintosh PowerPoint</Application>
  <PresentationFormat>Bildschirmpräsentation (4:3)</PresentationFormat>
  <Paragraphs>32</Paragraphs>
  <Slides>11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2" baseType="lpstr">
      <vt:lpstr>Calibri</vt:lpstr>
      <vt:lpstr>Comic Sans MS</vt:lpstr>
      <vt:lpstr>Franklin Gothic Book</vt:lpstr>
      <vt:lpstr>Franklin Gothic Demi</vt:lpstr>
      <vt:lpstr>Symbol</vt:lpstr>
      <vt:lpstr>Tele-GroteskFet</vt:lpstr>
      <vt:lpstr>Tele-GroteskNor</vt:lpstr>
      <vt:lpstr>Wingdings</vt:lpstr>
      <vt:lpstr>Arial</vt:lpstr>
      <vt:lpstr>Office Theme</vt:lpstr>
      <vt:lpstr>think-cell Folie</vt:lpstr>
      <vt:lpstr>IoT-Hackathon 2017  Team Beacon</vt:lpstr>
      <vt:lpstr>PowerPoint-Präsentation</vt:lpstr>
      <vt:lpstr>Project goal</vt:lpstr>
      <vt:lpstr>Service design</vt:lpstr>
      <vt:lpstr>Value Proposition Design</vt:lpstr>
      <vt:lpstr>Architecture</vt:lpstr>
      <vt:lpstr>Architecture</vt:lpstr>
      <vt:lpstr>See it for yourself</vt:lpstr>
      <vt:lpstr>See it for yourself</vt:lpstr>
      <vt:lpstr>See it for yourself</vt:lpstr>
      <vt:lpstr>PowerPoint-Präsentation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Gerald Stei</dc:creator>
  <cp:lastModifiedBy>Kinitzki Martin</cp:lastModifiedBy>
  <cp:revision>107</cp:revision>
  <cp:lastPrinted>2012-09-04T09:22:48Z</cp:lastPrinted>
  <dcterms:created xsi:type="dcterms:W3CDTF">2011-07-07T11:12:14Z</dcterms:created>
  <dcterms:modified xsi:type="dcterms:W3CDTF">2017-01-18T14:29:36Z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